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70" r:id="rId7"/>
    <p:sldId id="271" r:id="rId8"/>
    <p:sldId id="261" r:id="rId9"/>
    <p:sldId id="262" r:id="rId10"/>
    <p:sldId id="263" r:id="rId11"/>
    <p:sldId id="285" r:id="rId12"/>
    <p:sldId id="264" r:id="rId13"/>
    <p:sldId id="265" r:id="rId14"/>
    <p:sldId id="268"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66" r:id="rId28"/>
    <p:sldId id="267" r:id="rId29"/>
    <p:sldId id="272" r:id="rId30"/>
    <p:sldId id="26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83" d="100"/>
          <a:sy n="83" d="100"/>
        </p:scale>
        <p:origin x="-1454"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FA062B94-B768-47DC-B06D-A8E4E550C505}" type="datetimeFigureOut">
              <a:rPr lang="en-IN" smtClean="0"/>
              <a:t>12-04-2023</a:t>
            </a:fld>
            <a:endParaRPr lang="en-IN"/>
          </a:p>
        </p:txBody>
      </p:sp>
      <p:sp>
        <p:nvSpPr>
          <p:cNvPr id="17" name="Footer Placeholder 16"/>
          <p:cNvSpPr>
            <a:spLocks noGrp="1"/>
          </p:cNvSpPr>
          <p:nvPr>
            <p:ph type="ftr" sz="quarter" idx="11"/>
          </p:nvPr>
        </p:nvSpPr>
        <p:spPr/>
        <p:txBody>
          <a:bodyPr/>
          <a:lstStyle/>
          <a:p>
            <a:endParaRPr lang="en-IN"/>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8A384D5-7502-4B44-A4DE-47CB4B92FF4C}" type="slidenum">
              <a:rPr lang="en-IN" smtClean="0"/>
              <a:t>‹#›</a:t>
            </a:fld>
            <a:endParaRPr lang="en-IN"/>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A062B94-B768-47DC-B06D-A8E4E550C505}"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8A384D5-7502-4B44-A4DE-47CB4B92FF4C}"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C8A384D5-7502-4B44-A4DE-47CB4B92FF4C}" type="slidenum">
              <a:rPr lang="en-IN" smtClean="0"/>
              <a:t>‹#›</a:t>
            </a:fld>
            <a:endParaRPr lang="en-IN"/>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A062B94-B768-47DC-B06D-A8E4E550C505}"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A062B94-B768-47DC-B06D-A8E4E550C505}" type="datetimeFigureOut">
              <a:rPr lang="en-IN" smtClean="0"/>
              <a:t>12-04-2023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4361688" y="1026372"/>
            <a:ext cx="457200" cy="441325"/>
          </a:xfrm>
        </p:spPr>
        <p:txBody>
          <a:bodyPr/>
          <a:lstStyle/>
          <a:p>
            <a:fld id="{C8A384D5-7502-4B44-A4DE-47CB4B92FF4C}" type="slidenum">
              <a:rPr lang="en-IN" smtClean="0"/>
              <a:t>‹#›</a:t>
            </a:fld>
            <a:endParaRPr lang="en-IN"/>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IN"/>
          </a:p>
        </p:txBody>
      </p:sp>
      <p:sp>
        <p:nvSpPr>
          <p:cNvPr id="4" name="Date Placeholder 3"/>
          <p:cNvSpPr>
            <a:spLocks noGrp="1"/>
          </p:cNvSpPr>
          <p:nvPr>
            <p:ph type="dt" sz="half" idx="10"/>
          </p:nvPr>
        </p:nvSpPr>
        <p:spPr/>
        <p:txBody>
          <a:bodyPr/>
          <a:lstStyle/>
          <a:p>
            <a:fld id="{FA062B94-B768-47DC-B06D-A8E4E550C505}" type="datetimeFigureOut">
              <a:rPr lang="en-IN" smtClean="0"/>
              <a:t>12-04-2023</a:t>
            </a:fld>
            <a:endParaRPr lang="en-IN"/>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C8A384D5-7502-4B44-A4DE-47CB4B92FF4C}" type="slidenum">
              <a:rPr lang="en-IN" smtClean="0"/>
              <a:t>‹#›</a:t>
            </a:fld>
            <a:endParaRPr lang="en-IN"/>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FA062B94-B768-47DC-B06D-A8E4E550C505}" type="datetimeFigureOut">
              <a:rPr lang="en-IN" smtClean="0"/>
              <a:t>12-04-2023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8A384D5-7502-4B44-A4DE-47CB4B92FF4C}" type="slidenum">
              <a:rPr lang="en-IN" smtClean="0"/>
              <a:t>‹#›</a:t>
            </a:fld>
            <a:endParaRPr lang="en-IN"/>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FA062B94-B768-47DC-B06D-A8E4E550C505}" type="datetimeFigureOut">
              <a:rPr lang="en-IN" smtClean="0"/>
              <a:t>12-04-2023</a:t>
            </a:fld>
            <a:endParaRPr lang="en-IN"/>
          </a:p>
        </p:txBody>
      </p:sp>
      <p:sp>
        <p:nvSpPr>
          <p:cNvPr id="8" name="Footer Placeholder 7"/>
          <p:cNvSpPr>
            <a:spLocks noGrp="1"/>
          </p:cNvSpPr>
          <p:nvPr>
            <p:ph type="ftr" sz="quarter" idx="11"/>
          </p:nvPr>
        </p:nvSpPr>
        <p:spPr>
          <a:xfrm>
            <a:off x="304800" y="6409944"/>
            <a:ext cx="3581400" cy="365760"/>
          </a:xfrm>
        </p:spPr>
        <p:txBody>
          <a:bodyPr/>
          <a:lstStyle/>
          <a:p>
            <a:endParaRPr lang="en-IN"/>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C8A384D5-7502-4B44-A4DE-47CB4B92FF4C}" type="slidenum">
              <a:rPr lang="en-IN" smtClean="0"/>
              <a:t>‹#›</a:t>
            </a:fld>
            <a:endParaRPr lang="en-IN"/>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A062B94-B768-47DC-B06D-A8E4E550C505}" type="datetimeFigureOut">
              <a:rPr lang="en-IN" smtClean="0"/>
              <a:t>12-04-2023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a:xfrm>
            <a:off x="4343400" y="1036020"/>
            <a:ext cx="457200" cy="441325"/>
          </a:xfrm>
        </p:spPr>
        <p:txBody>
          <a:bodyPr/>
          <a:lstStyle/>
          <a:p>
            <a:fld id="{C8A384D5-7502-4B44-A4DE-47CB4B92FF4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FA062B94-B768-47DC-B06D-A8E4E550C505}" type="datetimeFigureOut">
              <a:rPr lang="en-IN" smtClean="0"/>
              <a:t>12-04-2023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C8A384D5-7502-4B44-A4DE-47CB4B92FF4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C8A384D5-7502-4B44-A4DE-47CB4B92FF4C}" type="slidenum">
              <a:rPr lang="en-IN" smtClean="0"/>
              <a:t>‹#›</a:t>
            </a:fld>
            <a:endParaRPr lang="en-IN"/>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FA062B94-B768-47DC-B06D-A8E4E550C505}" type="datetimeFigureOut">
              <a:rPr lang="en-IN" smtClean="0"/>
              <a:t>12-04-2023</a:t>
            </a:fld>
            <a:endParaRPr lang="en-IN"/>
          </a:p>
        </p:txBody>
      </p:sp>
      <p:sp>
        <p:nvSpPr>
          <p:cNvPr id="6" name="Footer Placeholder 5"/>
          <p:cNvSpPr>
            <a:spLocks noGrp="1"/>
          </p:cNvSpPr>
          <p:nvPr>
            <p:ph type="ftr" sz="quarter" idx="11"/>
          </p:nvPr>
        </p:nvSpPr>
        <p:spPr>
          <a:xfrm>
            <a:off x="301752" y="6410848"/>
            <a:ext cx="3383280" cy="365760"/>
          </a:xfrm>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C8A384D5-7502-4B44-A4DE-47CB4B92FF4C}" type="slidenum">
              <a:rPr lang="en-IN" smtClean="0"/>
              <a:t>‹#›</a:t>
            </a:fld>
            <a:endParaRPr lang="en-IN"/>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FA062B94-B768-47DC-B06D-A8E4E550C505}" type="datetimeFigureOut">
              <a:rPr lang="en-IN" smtClean="0"/>
              <a:t>12-04-2023</a:t>
            </a:fld>
            <a:endParaRPr lang="en-IN"/>
          </a:p>
        </p:txBody>
      </p:sp>
      <p:sp>
        <p:nvSpPr>
          <p:cNvPr id="6" name="Footer Placeholder 5"/>
          <p:cNvSpPr>
            <a:spLocks noGrp="1"/>
          </p:cNvSpPr>
          <p:nvPr>
            <p:ph type="ftr" sz="quarter" idx="11"/>
          </p:nvPr>
        </p:nvSpPr>
        <p:spPr>
          <a:xfrm>
            <a:off x="301752" y="6410848"/>
            <a:ext cx="3584448" cy="365760"/>
          </a:xfrm>
        </p:spPr>
        <p:txBody>
          <a:bodyPr/>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FA062B94-B768-47DC-B06D-A8E4E550C505}" type="datetimeFigureOut">
              <a:rPr lang="en-IN" smtClean="0"/>
              <a:t>12-04-2023</a:t>
            </a:fld>
            <a:endParaRPr lang="en-IN"/>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IN"/>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C8A384D5-7502-4B44-A4DE-47CB4B92FF4C}" type="slidenum">
              <a:rPr lang="en-IN" smtClean="0"/>
              <a:t>‹#›</a:t>
            </a:fld>
            <a:endParaRPr lang="en-IN"/>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your-guide-to-natural-language-processing-nlp-48ea2511f6e1" TargetMode="External"/><Relationship Id="rId2" Type="http://schemas.openxmlformats.org/officeDocument/2006/relationships/hyperlink" Target="https://www.ft.com/content/55a39e92-8357-11ea-b872-8db45d5f6714" TargetMode="External"/><Relationship Id="rId1" Type="http://schemas.openxmlformats.org/officeDocument/2006/relationships/slideLayout" Target="../slideLayouts/slideLayout2.xml"/><Relationship Id="rId5" Type="http://schemas.openxmlformats.org/officeDocument/2006/relationships/hyperlink" Target="https://singularityhub.com/2020/06/18/openais-new-text-generator-writes-even-more-like-a-human/" TargetMode="External"/><Relationship Id="rId4" Type="http://schemas.openxmlformats.org/officeDocument/2006/relationships/hyperlink" Target="https://openai.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ink.springer.com/article/10.1007/s41060-021-00302-z" TargetMode="External"/><Relationship Id="rId2" Type="http://schemas.openxmlformats.org/officeDocument/2006/relationships/hyperlink" Target="https://www.pantechsolutions.net/fake-news-detection-using-machine-learning" TargetMode="External"/><Relationship Id="rId1" Type="http://schemas.openxmlformats.org/officeDocument/2006/relationships/slideLayout" Target="../slideLayouts/slideLayout2.xml"/><Relationship Id="rId4" Type="http://schemas.openxmlformats.org/officeDocument/2006/relationships/hyperlink" Target="https://www.sciencedirect.com/science/article/pii/S187705091831821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547664" y="1916832"/>
            <a:ext cx="5112568" cy="1323439"/>
          </a:xfrm>
          <a:prstGeom prst="rect">
            <a:avLst/>
          </a:prstGeom>
          <a:noFill/>
        </p:spPr>
        <p:txBody>
          <a:bodyPr wrap="square" rtlCol="0">
            <a:spAutoFit/>
          </a:bodyPr>
          <a:lstStyle/>
          <a:p>
            <a:r>
              <a:rPr lang="en-IN" sz="4000" dirty="0" smtClean="0">
                <a:latin typeface="Arial Rounded MT Bold" pitchFamily="34" charset="0"/>
              </a:rPr>
              <a:t>FAKE NEWS   PREDICTION</a:t>
            </a:r>
            <a:endParaRPr lang="en-IN" sz="4000" dirty="0">
              <a:latin typeface="Arial Rounded MT Bold"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1314480"/>
            <a:ext cx="3299868"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118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
        <p:nvSpPr>
          <p:cNvPr id="3" name="Content Placeholder 2"/>
          <p:cNvSpPr>
            <a:spLocks noGrp="1"/>
          </p:cNvSpPr>
          <p:nvPr>
            <p:ph sz="quarter" idx="1"/>
          </p:nvPr>
        </p:nvSpPr>
        <p:spPr/>
        <p:txBody>
          <a:bodyPr>
            <a:normAutofit/>
          </a:bodyPr>
          <a:lstStyle/>
          <a:p>
            <a:r>
              <a:rPr lang="en-US" sz="1800" dirty="0"/>
              <a:t>The aim of this work is to create a system or model that can use the data of past news reports and predict the chances of a news report being fake or not. </a:t>
            </a:r>
            <a:endParaRPr lang="en-US" sz="1800" dirty="0" smtClean="0"/>
          </a:p>
          <a:p>
            <a:r>
              <a:rPr lang="en-US" sz="1800" dirty="0" smtClean="0"/>
              <a:t>Various </a:t>
            </a:r>
            <a:r>
              <a:rPr lang="en-US" sz="1800" dirty="0"/>
              <a:t>researchers have attempted solving this challenge in a multitude of ways to test which method works and get desirable results</a:t>
            </a:r>
            <a:r>
              <a:rPr lang="en-US" sz="1800" dirty="0" smtClean="0"/>
              <a:t>.</a:t>
            </a:r>
          </a:p>
          <a:p>
            <a:r>
              <a:rPr lang="en-US" sz="1800" dirty="0"/>
              <a:t>Fake news is information that is false or misleading and is presented as real </a:t>
            </a:r>
            <a:r>
              <a:rPr lang="en-US" sz="1800" dirty="0" smtClean="0"/>
              <a:t>news.</a:t>
            </a:r>
          </a:p>
          <a:p>
            <a:r>
              <a:rPr lang="en-US" sz="1800" dirty="0" smtClean="0"/>
              <a:t>The </a:t>
            </a:r>
            <a:r>
              <a:rPr lang="en-US" sz="1800" dirty="0"/>
              <a:t>term ‘fake news’ became mainstream during the 2016 presidential elections in United States</a:t>
            </a:r>
            <a:r>
              <a:rPr lang="en-US" sz="1800" dirty="0" smtClean="0"/>
              <a:t>.</a:t>
            </a:r>
          </a:p>
          <a:p>
            <a:r>
              <a:rPr lang="en-US" sz="1800" dirty="0" smtClean="0"/>
              <a:t>Following </a:t>
            </a:r>
            <a:r>
              <a:rPr lang="en-US" sz="1800" dirty="0"/>
              <a:t>this, Google, Twitter, Facebook took steps to combat fake news. </a:t>
            </a:r>
            <a:endParaRPr lang="en-US" sz="1800" dirty="0" smtClean="0"/>
          </a:p>
          <a:p>
            <a:r>
              <a:rPr lang="en-US" sz="1800" dirty="0" smtClean="0"/>
              <a:t>However</a:t>
            </a:r>
            <a:r>
              <a:rPr lang="en-US" sz="1800" dirty="0"/>
              <a:t>, due to the exponential growth of information in online news portals and social media sites, distinguishing between real and fake news has become difficult.</a:t>
            </a:r>
            <a:endParaRPr lang="en-IN" sz="1800" dirty="0"/>
          </a:p>
        </p:txBody>
      </p:sp>
    </p:spTree>
    <p:extLst>
      <p:ext uri="{BB962C8B-B14F-4D97-AF65-F5344CB8AC3E}">
        <p14:creationId xmlns:p14="http://schemas.microsoft.com/office/powerpoint/2010/main" val="4273901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NEED OF PROJECT</a:t>
            </a:r>
            <a:endParaRPr lang="en-IN" dirty="0"/>
          </a:p>
        </p:txBody>
      </p:sp>
      <p:sp>
        <p:nvSpPr>
          <p:cNvPr id="3" name="Content Placeholder 2"/>
          <p:cNvSpPr>
            <a:spLocks noGrp="1"/>
          </p:cNvSpPr>
          <p:nvPr>
            <p:ph sz="quarter" idx="1"/>
          </p:nvPr>
        </p:nvSpPr>
        <p:spPr/>
        <p:txBody>
          <a:bodyPr>
            <a:normAutofit/>
          </a:bodyPr>
          <a:lstStyle/>
          <a:p>
            <a:r>
              <a:rPr lang="en-US" sz="2000" dirty="0"/>
              <a:t>Effective fake news detection will reduce defamation of individuals: A common practice to hide the source of the entity spreading fake news is to hijack other individuals' accounts. </a:t>
            </a:r>
            <a:endParaRPr lang="en-US" sz="2000" dirty="0" smtClean="0"/>
          </a:p>
          <a:p>
            <a:r>
              <a:rPr lang="en-US" sz="2000" dirty="0" smtClean="0"/>
              <a:t>The </a:t>
            </a:r>
            <a:r>
              <a:rPr lang="en-US" sz="2000" dirty="0"/>
              <a:t>owners of such accounts may be defamed, e.g. by the spread of fake </a:t>
            </a:r>
            <a:r>
              <a:rPr lang="en-US" sz="2000" dirty="0" smtClean="0"/>
              <a:t>news.</a:t>
            </a:r>
          </a:p>
          <a:p>
            <a:r>
              <a:rPr lang="en-US" sz="2000" dirty="0" smtClean="0"/>
              <a:t>The </a:t>
            </a:r>
            <a:r>
              <a:rPr lang="en-US" sz="2000" dirty="0"/>
              <a:t>fake news design started basically to dupe per-clients, increase readership, and is oftentimes used as a strategy for mental battling. </a:t>
            </a:r>
            <a:endParaRPr lang="en-US" sz="2000" dirty="0" smtClean="0"/>
          </a:p>
          <a:p>
            <a:r>
              <a:rPr lang="en-US" sz="2000" dirty="0" smtClean="0"/>
              <a:t>Advances </a:t>
            </a:r>
            <a:r>
              <a:rPr lang="en-US" sz="2000" dirty="0"/>
              <a:t>in the development and the spread of news through different sorts of media, without truly checking the real factors, have extended the spread of fake news today. </a:t>
            </a:r>
            <a:endParaRPr lang="en-IN" sz="2000" dirty="0"/>
          </a:p>
        </p:txBody>
      </p:sp>
    </p:spTree>
    <p:extLst>
      <p:ext uri="{BB962C8B-B14F-4D97-AF65-F5344CB8AC3E}">
        <p14:creationId xmlns:p14="http://schemas.microsoft.com/office/powerpoint/2010/main" val="4066340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REQUIREMENTS</a:t>
            </a:r>
            <a:endParaRPr lang="en-IN" dirty="0"/>
          </a:p>
        </p:txBody>
      </p:sp>
      <p:sp>
        <p:nvSpPr>
          <p:cNvPr id="3" name="Content Placeholder 2"/>
          <p:cNvSpPr>
            <a:spLocks noGrp="1"/>
          </p:cNvSpPr>
          <p:nvPr>
            <p:ph sz="quarter" idx="1"/>
          </p:nvPr>
        </p:nvSpPr>
        <p:spPr/>
        <p:txBody>
          <a:bodyPr>
            <a:normAutofit/>
          </a:bodyPr>
          <a:lstStyle/>
          <a:p>
            <a:r>
              <a:rPr lang="en-US" sz="2400" dirty="0"/>
              <a:t>Operating system- Windows 1</a:t>
            </a:r>
            <a:r>
              <a:rPr lang="en-IN" sz="2400" dirty="0"/>
              <a:t>1</a:t>
            </a:r>
            <a:r>
              <a:rPr lang="en-US" sz="2400" dirty="0"/>
              <a:t> </a:t>
            </a:r>
            <a:r>
              <a:rPr lang="en-IN" sz="2400" dirty="0"/>
              <a:t>and </a:t>
            </a:r>
            <a:r>
              <a:rPr lang="en-IN" sz="2400" dirty="0" err="1" smtClean="0"/>
              <a:t>Macos</a:t>
            </a:r>
            <a:endParaRPr lang="en-IN" sz="2400" dirty="0" smtClean="0"/>
          </a:p>
          <a:p>
            <a:r>
              <a:rPr lang="en-US" sz="2400" dirty="0"/>
              <a:t> IDE – Visual Code Studio</a:t>
            </a:r>
            <a:r>
              <a:rPr lang="en-IN" sz="2400" dirty="0"/>
              <a:t> </a:t>
            </a:r>
          </a:p>
          <a:p>
            <a:r>
              <a:rPr lang="en-US" sz="2400" dirty="0"/>
              <a:t>Front End – JavaScript , HTML, </a:t>
            </a:r>
            <a:r>
              <a:rPr lang="en-US" sz="2400" dirty="0" smtClean="0"/>
              <a:t>CSS</a:t>
            </a:r>
            <a:endParaRPr lang="en-IN" sz="2400" dirty="0"/>
          </a:p>
          <a:p>
            <a:endParaRPr lang="en-US" sz="2400" dirty="0"/>
          </a:p>
        </p:txBody>
      </p:sp>
    </p:spTree>
    <p:extLst>
      <p:ext uri="{BB962C8B-B14F-4D97-AF65-F5344CB8AC3E}">
        <p14:creationId xmlns:p14="http://schemas.microsoft.com/office/powerpoint/2010/main" val="2860794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HARDWARE REQUIEMENTS</a:t>
            </a:r>
            <a:endParaRPr lang="en-IN" dirty="0"/>
          </a:p>
        </p:txBody>
      </p:sp>
      <p:sp>
        <p:nvSpPr>
          <p:cNvPr id="3" name="Content Placeholder 2"/>
          <p:cNvSpPr>
            <a:spLocks noGrp="1"/>
          </p:cNvSpPr>
          <p:nvPr>
            <p:ph sz="quarter" idx="1"/>
          </p:nvPr>
        </p:nvSpPr>
        <p:spPr/>
        <p:txBody>
          <a:bodyPr>
            <a:normAutofit/>
          </a:bodyPr>
          <a:lstStyle/>
          <a:p>
            <a:r>
              <a:rPr lang="en-US" sz="2000" dirty="0"/>
              <a:t> Intel core i3 11th </a:t>
            </a:r>
            <a:r>
              <a:rPr lang="en-US" sz="2000" dirty="0" smtClean="0"/>
              <a:t>generation</a:t>
            </a:r>
          </a:p>
          <a:p>
            <a:r>
              <a:rPr lang="en-US" sz="2000" dirty="0"/>
              <a:t>RAM used: 4GB.</a:t>
            </a:r>
            <a:endParaRPr lang="en-IN" sz="2000" dirty="0"/>
          </a:p>
          <a:p>
            <a:r>
              <a:rPr lang="en-IN" sz="2000" dirty="0"/>
              <a:t>Processor: 1.4 </a:t>
            </a:r>
            <a:r>
              <a:rPr lang="en-IN" sz="2000" dirty="0" err="1"/>
              <a:t>Ghz</a:t>
            </a:r>
            <a:r>
              <a:rPr lang="en-IN" sz="2000" dirty="0"/>
              <a:t> 64 bit</a:t>
            </a:r>
          </a:p>
          <a:p>
            <a:r>
              <a:rPr lang="en-IN" sz="2000" dirty="0"/>
              <a:t>Display : (800 ×600) Capable Video adapter</a:t>
            </a:r>
            <a:endParaRPr lang="en-US" sz="2000" dirty="0"/>
          </a:p>
          <a:p>
            <a:r>
              <a:rPr lang="en-IN" sz="2000" dirty="0"/>
              <a:t> Disk Space : </a:t>
            </a:r>
            <a:r>
              <a:rPr lang="en-IN" sz="2000" dirty="0" smtClean="0"/>
              <a:t>500 MB </a:t>
            </a:r>
            <a:endParaRPr lang="en-IN" sz="2000" dirty="0"/>
          </a:p>
        </p:txBody>
      </p:sp>
    </p:spTree>
    <p:extLst>
      <p:ext uri="{BB962C8B-B14F-4D97-AF65-F5344CB8AC3E}">
        <p14:creationId xmlns:p14="http://schemas.microsoft.com/office/powerpoint/2010/main" val="3331048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BASIC WORKING</a:t>
            </a:r>
            <a:endParaRPr lang="en-IN" dirty="0"/>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251107" y="1527175"/>
            <a:ext cx="260527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849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a:t>
            </a:r>
            <a:endParaRPr lang="en-IN" dirty="0"/>
          </a:p>
        </p:txBody>
      </p:sp>
      <p:sp>
        <p:nvSpPr>
          <p:cNvPr id="3" name="Content Placeholder 2"/>
          <p:cNvSpPr>
            <a:spLocks noGrp="1"/>
          </p:cNvSpPr>
          <p:nvPr>
            <p:ph sz="quarter" idx="1"/>
          </p:nvPr>
        </p:nvSpPr>
        <p:spPr/>
        <p:txBody>
          <a:bodyPr>
            <a:normAutofit fontScale="85000" lnSpcReduction="10000"/>
          </a:bodyPr>
          <a:lstStyle/>
          <a:p>
            <a:r>
              <a:rPr lang="en-US" sz="2000" dirty="0"/>
              <a:t>The problem can be broken down into 3 statements :- </a:t>
            </a:r>
            <a:r>
              <a:rPr lang="en-US" sz="2000" dirty="0" smtClean="0"/>
              <a:t>Use </a:t>
            </a:r>
            <a:r>
              <a:rPr lang="en-US" sz="2000" dirty="0"/>
              <a:t>NLP to check the authenticity of a news article. </a:t>
            </a:r>
            <a:endParaRPr lang="en-US" sz="2000" dirty="0" smtClean="0"/>
          </a:p>
          <a:p>
            <a:r>
              <a:rPr lang="en-US" sz="2000" dirty="0" smtClean="0"/>
              <a:t>If </a:t>
            </a:r>
            <a:r>
              <a:rPr lang="en-US" sz="2000" dirty="0"/>
              <a:t>the user has a query about the authenticity of a search query then we he/she can directly search on our platform and using our custom algorithm we output a confidence score. </a:t>
            </a:r>
            <a:endParaRPr lang="en-US" sz="2000" dirty="0" smtClean="0"/>
          </a:p>
          <a:p>
            <a:r>
              <a:rPr lang="en-US" sz="2000" dirty="0" smtClean="0"/>
              <a:t>Check </a:t>
            </a:r>
            <a:r>
              <a:rPr lang="en-US" sz="2000" dirty="0"/>
              <a:t>the authenticity of a news source. These sections have been produced as search fields to take inputs in 3 different forms in our implementation of the problem statement</a:t>
            </a:r>
            <a:r>
              <a:rPr lang="en-US" sz="2000" dirty="0" smtClean="0"/>
              <a:t>.</a:t>
            </a:r>
          </a:p>
          <a:p>
            <a:r>
              <a:rPr lang="en-US" sz="2000" dirty="0"/>
              <a:t>1 ST Search Field: The dataset available to us is split into the test and training sets using the </a:t>
            </a:r>
            <a:r>
              <a:rPr lang="en-US" sz="2000" dirty="0" smtClean="0"/>
              <a:t>train _test _split () </a:t>
            </a:r>
            <a:r>
              <a:rPr lang="en-US" sz="2000" dirty="0"/>
              <a:t>function of </a:t>
            </a:r>
            <a:r>
              <a:rPr lang="en-US" sz="2000" dirty="0" smtClean="0"/>
              <a:t> </a:t>
            </a:r>
            <a:r>
              <a:rPr lang="en-US" sz="2000" dirty="0" err="1" smtClean="0"/>
              <a:t>Sci</a:t>
            </a:r>
            <a:r>
              <a:rPr lang="en-US" sz="2000" dirty="0" smtClean="0"/>
              <a:t> kit-learn</a:t>
            </a:r>
            <a:r>
              <a:rPr lang="en-US" sz="2000" dirty="0"/>
              <a:t>. </a:t>
            </a:r>
            <a:endParaRPr lang="en-US" sz="2000" dirty="0" smtClean="0"/>
          </a:p>
          <a:p>
            <a:r>
              <a:rPr lang="en-US" sz="2000" dirty="0" smtClean="0"/>
              <a:t>To </a:t>
            </a:r>
            <a:r>
              <a:rPr lang="en-US" sz="2000" dirty="0"/>
              <a:t>get an idea if the </a:t>
            </a:r>
            <a:r>
              <a:rPr lang="en-US" sz="2000" dirty="0" smtClean="0"/>
              <a:t>words </a:t>
            </a:r>
            <a:r>
              <a:rPr lang="en-US" sz="2000" dirty="0"/>
              <a:t>and tokens in the articles have a significant impact on whether the news in it is actually fake or real, we use </a:t>
            </a:r>
            <a:r>
              <a:rPr lang="en-US" sz="2000" dirty="0" smtClean="0"/>
              <a:t>Count </a:t>
            </a:r>
            <a:r>
              <a:rPr lang="en-US" sz="2000" dirty="0" err="1" smtClean="0"/>
              <a:t>Vectorizer</a:t>
            </a:r>
            <a:r>
              <a:rPr lang="en-US" sz="2000" dirty="0" smtClean="0"/>
              <a:t>  and </a:t>
            </a:r>
            <a:r>
              <a:rPr lang="en-US" sz="2000" dirty="0" err="1" smtClean="0"/>
              <a:t>Tfi</a:t>
            </a:r>
            <a:r>
              <a:rPr lang="en-US" sz="2000" dirty="0" smtClean="0"/>
              <a:t> </a:t>
            </a:r>
            <a:r>
              <a:rPr lang="en-US" sz="2000" dirty="0" err="1" smtClean="0"/>
              <a:t>df</a:t>
            </a:r>
            <a:r>
              <a:rPr lang="en-US" sz="2000" dirty="0" smtClean="0"/>
              <a:t> </a:t>
            </a:r>
            <a:r>
              <a:rPr lang="en-US" sz="2000" dirty="0" err="1" smtClean="0"/>
              <a:t>Vectorizer</a:t>
            </a:r>
            <a:r>
              <a:rPr lang="en-US" sz="2000" dirty="0"/>
              <a:t>. </a:t>
            </a:r>
            <a:endParaRPr lang="en-US" sz="2000" dirty="0" smtClean="0"/>
          </a:p>
          <a:p>
            <a:r>
              <a:rPr lang="en-US" sz="2000" dirty="0" smtClean="0"/>
              <a:t>For </a:t>
            </a:r>
            <a:r>
              <a:rPr lang="en-US" sz="2000" dirty="0"/>
              <a:t>the </a:t>
            </a:r>
            <a:r>
              <a:rPr lang="en-US" sz="2000" dirty="0" err="1" smtClean="0"/>
              <a:t>tf</a:t>
            </a:r>
            <a:r>
              <a:rPr lang="en-US" sz="2000" dirty="0" smtClean="0"/>
              <a:t>  </a:t>
            </a:r>
            <a:r>
              <a:rPr lang="en-US" sz="2000" dirty="0" err="1" smtClean="0"/>
              <a:t>idf</a:t>
            </a:r>
            <a:r>
              <a:rPr lang="en-US" sz="2000" dirty="0" smtClean="0"/>
              <a:t>_  </a:t>
            </a:r>
            <a:r>
              <a:rPr lang="en-US" sz="2000" dirty="0" err="1" smtClean="0"/>
              <a:t>vectorizer</a:t>
            </a:r>
            <a:r>
              <a:rPr lang="en-US" sz="2000" dirty="0" smtClean="0"/>
              <a:t>  the </a:t>
            </a:r>
            <a:r>
              <a:rPr lang="en-US" sz="2000" dirty="0"/>
              <a:t>threshold is set to 0.7 which means that the words </a:t>
            </a:r>
            <a:r>
              <a:rPr lang="en-US" sz="2000" dirty="0" smtClean="0"/>
              <a:t>which </a:t>
            </a:r>
            <a:r>
              <a:rPr lang="en-US" sz="2000" dirty="0"/>
              <a:t>appear more than 70% of the time in the articles are not counted in</a:t>
            </a:r>
            <a:r>
              <a:rPr lang="en-US" sz="2000" dirty="0" smtClean="0"/>
              <a:t>.</a:t>
            </a:r>
          </a:p>
          <a:p>
            <a:r>
              <a:rPr lang="en-US" sz="2000" dirty="0" smtClean="0"/>
              <a:t> </a:t>
            </a:r>
            <a:r>
              <a:rPr lang="en-US" sz="2000" dirty="0"/>
              <a:t>The </a:t>
            </a:r>
            <a:r>
              <a:rPr lang="en-US" sz="2000" dirty="0" err="1" smtClean="0"/>
              <a:t>stopwords</a:t>
            </a:r>
            <a:r>
              <a:rPr lang="en-US" sz="2000" dirty="0" smtClean="0"/>
              <a:t> </a:t>
            </a:r>
            <a:r>
              <a:rPr lang="en-US" sz="2000" dirty="0"/>
              <a:t>parameter is used for avoiding the various stop words used commonly in the English language.</a:t>
            </a:r>
            <a:endParaRPr lang="en-IN" sz="2000" dirty="0"/>
          </a:p>
        </p:txBody>
      </p:sp>
    </p:spTree>
    <p:extLst>
      <p:ext uri="{BB962C8B-B14F-4D97-AF65-F5344CB8AC3E}">
        <p14:creationId xmlns:p14="http://schemas.microsoft.com/office/powerpoint/2010/main" val="3869118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FIRST SEARCH</a:t>
            </a:r>
            <a:endParaRPr lang="en-IN" dirty="0"/>
          </a:p>
        </p:txBody>
      </p:sp>
      <p:sp>
        <p:nvSpPr>
          <p:cNvPr id="3" name="Content Placeholder 2"/>
          <p:cNvSpPr>
            <a:spLocks noGrp="1"/>
          </p:cNvSpPr>
          <p:nvPr>
            <p:ph sz="quarter" idx="1"/>
          </p:nvPr>
        </p:nvSpPr>
        <p:spPr/>
        <p:txBody>
          <a:bodyPr>
            <a:normAutofit fontScale="62500" lnSpcReduction="20000"/>
          </a:bodyPr>
          <a:lstStyle/>
          <a:p>
            <a:r>
              <a:rPr lang="en-US" dirty="0"/>
              <a:t>In simple words Articles can be analyzed by feeding them to a machine learning model (Passive Aggressive Classifier) which predicts the reliability of the content after it's trained through predefined datasets of classified real </a:t>
            </a:r>
            <a:r>
              <a:rPr lang="en-US" dirty="0" err="1"/>
              <a:t>vs</a:t>
            </a:r>
            <a:r>
              <a:rPr lang="en-US" dirty="0"/>
              <a:t> fake news. </a:t>
            </a:r>
            <a:endParaRPr lang="en-US" dirty="0" smtClean="0"/>
          </a:p>
          <a:p>
            <a:r>
              <a:rPr lang="en-US" dirty="0" smtClean="0"/>
              <a:t>It </a:t>
            </a:r>
            <a:r>
              <a:rPr lang="en-US" dirty="0"/>
              <a:t>seemed like the SVM(Support Vector Machine) would outperform any other model, but as we tested the test data set with Bayesian classifiers such as </a:t>
            </a:r>
            <a:r>
              <a:rPr lang="en-US" dirty="0" smtClean="0"/>
              <a:t>Multinomial NB</a:t>
            </a:r>
            <a:r>
              <a:rPr lang="en-US" dirty="0"/>
              <a:t>, Passive Aggressive Classifier simply outperformed them. </a:t>
            </a:r>
            <a:endParaRPr lang="en-US" dirty="0" smtClean="0"/>
          </a:p>
          <a:p>
            <a:r>
              <a:rPr lang="en-US" dirty="0" smtClean="0"/>
              <a:t>The </a:t>
            </a:r>
            <a:r>
              <a:rPr lang="en-US" dirty="0"/>
              <a:t>model was tested with Calibrated Classifier CV for both “isotonic” and “sigmoid” methods both of which provided accuracy scores of close to but below 90%, as well as ensemble based classifiers such as the Random Forest Classifier which couldn’t provide a higher accuracy on the test data set even when the number of decision trees used for it was significantly increased. </a:t>
            </a:r>
            <a:endParaRPr lang="en-US" dirty="0" smtClean="0"/>
          </a:p>
          <a:p>
            <a:r>
              <a:rPr lang="en-US" dirty="0" smtClean="0"/>
              <a:t>Simply </a:t>
            </a:r>
            <a:r>
              <a:rPr lang="en-US" dirty="0"/>
              <a:t>increasing the number of trees increased the accuracy very slightly whereas the execution time increased significantly. </a:t>
            </a:r>
            <a:endParaRPr lang="en-US" dirty="0" smtClean="0"/>
          </a:p>
          <a:p>
            <a:r>
              <a:rPr lang="en-US" dirty="0" smtClean="0"/>
              <a:t>Therefore </a:t>
            </a:r>
            <a:r>
              <a:rPr lang="en-US" dirty="0"/>
              <a:t>we decided that Passive Aggressive Classifier was our best option as it was providing accuracy scores as high as 93% on the test data set. </a:t>
            </a:r>
            <a:endParaRPr lang="en-US" dirty="0" smtClean="0"/>
          </a:p>
          <a:p>
            <a:r>
              <a:rPr lang="en-US" dirty="0" smtClean="0"/>
              <a:t>Apart </a:t>
            </a:r>
            <a:r>
              <a:rPr lang="en-US" dirty="0"/>
              <a:t>from its relative simplicity it is also much faster when compared to all the above machine learning models mentioned. </a:t>
            </a:r>
            <a:endParaRPr lang="en-IN" dirty="0"/>
          </a:p>
        </p:txBody>
      </p:sp>
    </p:spTree>
    <p:extLst>
      <p:ext uri="{BB962C8B-B14F-4D97-AF65-F5344CB8AC3E}">
        <p14:creationId xmlns:p14="http://schemas.microsoft.com/office/powerpoint/2010/main" val="1824654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dirty="0" smtClean="0"/>
              <a:t>SECOND AND THIRD SEARCH</a:t>
            </a:r>
            <a:endParaRPr lang="en-IN" dirty="0"/>
          </a:p>
        </p:txBody>
      </p:sp>
      <p:sp>
        <p:nvSpPr>
          <p:cNvPr id="11" name="Content Placeholder 10"/>
          <p:cNvSpPr>
            <a:spLocks noGrp="1"/>
          </p:cNvSpPr>
          <p:nvPr>
            <p:ph sz="half" idx="1"/>
          </p:nvPr>
        </p:nvSpPr>
        <p:spPr/>
        <p:txBody>
          <a:bodyPr>
            <a:normAutofit fontScale="62500" lnSpcReduction="20000"/>
          </a:bodyPr>
          <a:lstStyle/>
          <a:p>
            <a:r>
              <a:rPr lang="en-US" dirty="0"/>
              <a:t>The second search field asks for keywords to be searched on the net to find sources for those particular keywords in articles. </a:t>
            </a:r>
            <a:endParaRPr lang="en-US" dirty="0" smtClean="0"/>
          </a:p>
          <a:p>
            <a:r>
              <a:rPr lang="en-US" dirty="0" smtClean="0"/>
              <a:t>For </a:t>
            </a:r>
            <a:r>
              <a:rPr lang="en-US" dirty="0"/>
              <a:t>this the python package requests is used to pull and provide the HTML and then another python package Beautiful Soup to parse the HTML to extract the headers and the body of the links. </a:t>
            </a:r>
            <a:endParaRPr lang="en-US" dirty="0" smtClean="0"/>
          </a:p>
          <a:p>
            <a:r>
              <a:rPr lang="en-US" dirty="0" smtClean="0"/>
              <a:t>Search </a:t>
            </a:r>
            <a:r>
              <a:rPr lang="en-US" dirty="0"/>
              <a:t>terms can be analyzed by doing a Google search (first 100 entries) and </a:t>
            </a:r>
            <a:r>
              <a:rPr lang="en-US" dirty="0" err="1"/>
              <a:t>and</a:t>
            </a:r>
            <a:r>
              <a:rPr lang="en-US" dirty="0"/>
              <a:t> ensuring if the news corresponding to the keywords have been covered by reliable news sources and aggregators. </a:t>
            </a:r>
            <a:endParaRPr lang="en-US" dirty="0" smtClean="0"/>
          </a:p>
          <a:p>
            <a:r>
              <a:rPr lang="en-US" dirty="0" smtClean="0"/>
              <a:t>For </a:t>
            </a:r>
            <a:r>
              <a:rPr lang="en-US" dirty="0"/>
              <a:t>every search term covered by a reliable news source it receives a score of +1, while we heavily penalize fake sources. </a:t>
            </a:r>
            <a:endParaRPr lang="en-US" dirty="0" smtClean="0"/>
          </a:p>
          <a:p>
            <a:r>
              <a:rPr lang="en-US" dirty="0" smtClean="0"/>
              <a:t>If </a:t>
            </a:r>
            <a:r>
              <a:rPr lang="en-US" dirty="0"/>
              <a:t>multiple fake sources cover the news then we penalize the truth score even harder. We also look for keywords like 'hoax', 'fake', </a:t>
            </a:r>
            <a:r>
              <a:rPr lang="en-US" dirty="0" err="1"/>
              <a:t>etc</a:t>
            </a:r>
            <a:r>
              <a:rPr lang="en-US" dirty="0"/>
              <a:t> in the payload content</a:t>
            </a:r>
            <a:endParaRPr lang="en-IN" dirty="0"/>
          </a:p>
        </p:txBody>
      </p:sp>
      <p:sp>
        <p:nvSpPr>
          <p:cNvPr id="12" name="Content Placeholder 11"/>
          <p:cNvSpPr>
            <a:spLocks noGrp="1"/>
          </p:cNvSpPr>
          <p:nvPr>
            <p:ph sz="half" idx="2"/>
          </p:nvPr>
        </p:nvSpPr>
        <p:spPr/>
        <p:txBody>
          <a:bodyPr>
            <a:normAutofit fontScale="62500" lnSpcReduction="20000"/>
          </a:bodyPr>
          <a:lstStyle/>
          <a:p>
            <a:r>
              <a:rPr lang="en-US" dirty="0"/>
              <a:t>The third search field asks for a domain name from the user and tells him/her if the domain is reliable or not</a:t>
            </a:r>
            <a:r>
              <a:rPr lang="en-US" dirty="0" smtClean="0"/>
              <a:t>.</a:t>
            </a:r>
          </a:p>
          <a:p>
            <a:r>
              <a:rPr lang="en-US" dirty="0" smtClean="0"/>
              <a:t> </a:t>
            </a:r>
            <a:r>
              <a:rPr lang="en-US" dirty="0"/>
              <a:t>The domain name is taken as input and the implementation searches for it in manually created databases of blacklisted sites which have a high probability of providing fake news and another database containing the domains which provide reliable news and information.</a:t>
            </a:r>
            <a:endParaRPr lang="en-IN" dirty="0"/>
          </a:p>
        </p:txBody>
      </p:sp>
    </p:spTree>
    <p:extLst>
      <p:ext uri="{BB962C8B-B14F-4D97-AF65-F5344CB8AC3E}">
        <p14:creationId xmlns:p14="http://schemas.microsoft.com/office/powerpoint/2010/main" val="440078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7488832" cy="3978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5575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268760"/>
            <a:ext cx="7997124"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38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normAutofit/>
          </a:bodyPr>
          <a:lstStyle/>
          <a:p>
            <a:r>
              <a:rPr lang="en-IN" sz="1800" dirty="0" smtClean="0"/>
              <a:t>SUBMITTED BY : 1  JAGANNATH  MESTRY (vu4f2021009)</a:t>
            </a:r>
          </a:p>
          <a:p>
            <a:pPr marL="0" indent="0">
              <a:buNone/>
            </a:pPr>
            <a:r>
              <a:rPr lang="en-IN" sz="1800" dirty="0"/>
              <a:t> </a:t>
            </a:r>
            <a:r>
              <a:rPr lang="en-IN" sz="1800" dirty="0" smtClean="0"/>
              <a:t>                                     2  KSHITIJ GHUGE (vu4f2021003)</a:t>
            </a:r>
          </a:p>
          <a:p>
            <a:pPr marL="0" indent="0">
              <a:buNone/>
            </a:pPr>
            <a:r>
              <a:rPr lang="en-IN" sz="1800" dirty="0"/>
              <a:t> </a:t>
            </a:r>
            <a:r>
              <a:rPr lang="en-IN" sz="1800" dirty="0" smtClean="0"/>
              <a:t>                                     3   PRANIT TEMKAR (vu4F2021031)</a:t>
            </a:r>
          </a:p>
          <a:p>
            <a:pPr marL="0" indent="0">
              <a:buNone/>
            </a:pPr>
            <a:r>
              <a:rPr lang="en-IN" sz="1800" dirty="0"/>
              <a:t> </a:t>
            </a:r>
            <a:r>
              <a:rPr lang="en-IN" sz="1800" dirty="0" smtClean="0"/>
              <a:t>                                     4   ABHISHEK PALAV  (vu4f2021034)</a:t>
            </a:r>
          </a:p>
          <a:p>
            <a:pPr marL="0" indent="0">
              <a:buNone/>
            </a:pPr>
            <a:endParaRPr lang="en-IN" sz="1800" dirty="0"/>
          </a:p>
          <a:p>
            <a:pPr marL="0" indent="0">
              <a:buNone/>
            </a:pPr>
            <a:endParaRPr lang="en-IN" sz="1800" dirty="0" smtClean="0"/>
          </a:p>
          <a:p>
            <a:pPr marL="0" indent="0">
              <a:buNone/>
            </a:pPr>
            <a:r>
              <a:rPr lang="en-IN" sz="1800" dirty="0" smtClean="0"/>
              <a:t>GUIDED BY : MS. MEDHA KULKARNI</a:t>
            </a:r>
          </a:p>
        </p:txBody>
      </p:sp>
    </p:spTree>
    <p:extLst>
      <p:ext uri="{BB962C8B-B14F-4D97-AF65-F5344CB8AC3E}">
        <p14:creationId xmlns:p14="http://schemas.microsoft.com/office/powerpoint/2010/main" val="2647509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8064896" cy="4284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53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7466685" cy="396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6251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340768"/>
            <a:ext cx="7860245" cy="4175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8173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4" y="908720"/>
            <a:ext cx="784887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807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84784"/>
            <a:ext cx="7333603" cy="389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110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79" y="1268760"/>
            <a:ext cx="8403758"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2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7128792" cy="3787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43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FUTURE SCOPE</a:t>
            </a:r>
            <a:endParaRPr lang="en-IN" dirty="0"/>
          </a:p>
        </p:txBody>
      </p:sp>
      <p:sp>
        <p:nvSpPr>
          <p:cNvPr id="3" name="Content Placeholder 2"/>
          <p:cNvSpPr>
            <a:spLocks noGrp="1"/>
          </p:cNvSpPr>
          <p:nvPr>
            <p:ph sz="quarter" idx="1"/>
          </p:nvPr>
        </p:nvSpPr>
        <p:spPr/>
        <p:txBody>
          <a:bodyPr>
            <a:normAutofit/>
          </a:bodyPr>
          <a:lstStyle/>
          <a:p>
            <a:r>
              <a:rPr lang="en-US" sz="1800" dirty="0"/>
              <a:t>Massive amounts of data gave birth to </a:t>
            </a:r>
            <a:r>
              <a:rPr lang="en-US" sz="1800" b="1" u="sng" dirty="0">
                <a:hlinkClick r:id="rId2"/>
              </a:rPr>
              <a:t>AI systems</a:t>
            </a:r>
            <a:r>
              <a:rPr lang="en-US" sz="1800" u="sng" dirty="0">
                <a:hlinkClick r:id="rId2"/>
              </a:rPr>
              <a:t> that are already producing human-like synthetic texts</a:t>
            </a:r>
            <a:r>
              <a:rPr lang="en-US" sz="1800" dirty="0"/>
              <a:t>, powering a new scale of disinformation </a:t>
            </a:r>
            <a:r>
              <a:rPr lang="en-US" sz="1800" dirty="0" smtClean="0"/>
              <a:t>operation .</a:t>
            </a:r>
          </a:p>
          <a:p>
            <a:r>
              <a:rPr lang="en-US" sz="1800" dirty="0" smtClean="0"/>
              <a:t>Based </a:t>
            </a:r>
            <a:r>
              <a:rPr lang="en-US" sz="1800" dirty="0"/>
              <a:t>on </a:t>
            </a:r>
            <a:r>
              <a:rPr lang="en-US" sz="1800" b="1" u="sng" dirty="0">
                <a:hlinkClick r:id="rId3"/>
              </a:rPr>
              <a:t>Natural Language Processing (NLP)</a:t>
            </a:r>
            <a:r>
              <a:rPr lang="en-US" sz="1800" dirty="0"/>
              <a:t> techniques, several lifelike text-generating systems have proliferated and they are becoming smarter every day. </a:t>
            </a:r>
            <a:endParaRPr lang="en-US" sz="1800" dirty="0" smtClean="0"/>
          </a:p>
          <a:p>
            <a:r>
              <a:rPr lang="en-US" sz="1800" dirty="0" smtClean="0"/>
              <a:t>This </a:t>
            </a:r>
            <a:r>
              <a:rPr lang="en-US" sz="1800" dirty="0"/>
              <a:t>year, </a:t>
            </a:r>
            <a:r>
              <a:rPr lang="en-US" sz="1800" i="1" u="sng" dirty="0" err="1">
                <a:hlinkClick r:id="rId4"/>
              </a:rPr>
              <a:t>OpenAI</a:t>
            </a:r>
            <a:r>
              <a:rPr lang="en-US" sz="1800" dirty="0"/>
              <a:t> announced </a:t>
            </a:r>
            <a:r>
              <a:rPr lang="en-US" sz="1800" u="sng" dirty="0">
                <a:hlinkClick r:id="rId5"/>
              </a:rPr>
              <a:t>the launch of GPT-3</a:t>
            </a:r>
            <a:r>
              <a:rPr lang="en-US" sz="1800" dirty="0"/>
              <a:t>, a tool to produce text that is so real, that in some cases it’s nearly impossible to distinguish from human writing. GPT-3 can also figure out how concepts relate to each other, and discern context</a:t>
            </a:r>
            <a:r>
              <a:rPr lang="en-US" sz="1800" dirty="0" smtClean="0"/>
              <a:t>.</a:t>
            </a:r>
          </a:p>
          <a:p>
            <a:r>
              <a:rPr lang="en-US" sz="1800" dirty="0" smtClean="0"/>
              <a:t> </a:t>
            </a:r>
            <a:r>
              <a:rPr lang="en-US" sz="1800" dirty="0"/>
              <a:t>Tools like this one can be used to generate misinformation, spam, phishing, abuse of legal and governmental processes, and even fake academic essays.</a:t>
            </a:r>
          </a:p>
          <a:p>
            <a:endParaRPr lang="en-IN" dirty="0"/>
          </a:p>
        </p:txBody>
      </p:sp>
    </p:spTree>
    <p:extLst>
      <p:ext uri="{BB962C8B-B14F-4D97-AF65-F5344CB8AC3E}">
        <p14:creationId xmlns:p14="http://schemas.microsoft.com/office/powerpoint/2010/main" val="350321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sz="quarter" idx="1"/>
          </p:nvPr>
        </p:nvSpPr>
        <p:spPr/>
        <p:txBody>
          <a:bodyPr>
            <a:normAutofit/>
          </a:bodyPr>
          <a:lstStyle/>
          <a:p>
            <a:r>
              <a:rPr lang="en-IN" sz="2000" dirty="0" smtClean="0"/>
              <a:t>Hence we conclude that,</a:t>
            </a:r>
            <a:r>
              <a:rPr lang="en-US" sz="2000" dirty="0"/>
              <a:t> The task of classifying news manually requires in-depth knowledge of the domain and expertise to identify anomalies in the text. </a:t>
            </a:r>
            <a:endParaRPr lang="en-US" sz="2000" dirty="0" smtClean="0"/>
          </a:p>
          <a:p>
            <a:r>
              <a:rPr lang="en-US" sz="2000" dirty="0" smtClean="0"/>
              <a:t>In </a:t>
            </a:r>
            <a:r>
              <a:rPr lang="en-US" sz="2000" dirty="0"/>
              <a:t>this research, we discussed the problem of classifying fake news articles using machine learning models and ensemble techniques. </a:t>
            </a:r>
            <a:endParaRPr lang="en-US" sz="2000" dirty="0" smtClean="0"/>
          </a:p>
          <a:p>
            <a:r>
              <a:rPr lang="en-US" sz="2000" dirty="0" smtClean="0"/>
              <a:t>The </a:t>
            </a:r>
            <a:r>
              <a:rPr lang="en-US" sz="2000" dirty="0"/>
              <a:t>data we used in our work is collected from the World Wide Web and contains news articles from various domains to cover most of the news rather than specifically classifying political news. </a:t>
            </a:r>
            <a:endParaRPr lang="en-IN" sz="2000" dirty="0"/>
          </a:p>
        </p:txBody>
      </p:sp>
    </p:spTree>
    <p:extLst>
      <p:ext uri="{BB962C8B-B14F-4D97-AF65-F5344CB8AC3E}">
        <p14:creationId xmlns:p14="http://schemas.microsoft.com/office/powerpoint/2010/main" val="3542912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a:t>
            </a:r>
            <a:endParaRPr lang="en-IN" dirty="0"/>
          </a:p>
        </p:txBody>
      </p:sp>
      <p:sp>
        <p:nvSpPr>
          <p:cNvPr id="3" name="Content Placeholder 2"/>
          <p:cNvSpPr>
            <a:spLocks noGrp="1"/>
          </p:cNvSpPr>
          <p:nvPr>
            <p:ph sz="quarter" idx="1"/>
          </p:nvPr>
        </p:nvSpPr>
        <p:spPr/>
        <p:txBody>
          <a:bodyPr/>
          <a:lstStyle/>
          <a:p>
            <a:r>
              <a:rPr lang="en-IN" dirty="0">
                <a:hlinkClick r:id="rId2"/>
              </a:rPr>
              <a:t>https://</a:t>
            </a:r>
            <a:r>
              <a:rPr lang="en-IN" dirty="0" smtClean="0">
                <a:hlinkClick r:id="rId2"/>
              </a:rPr>
              <a:t>www.pantechsolutions.net/fake-news-detection-using-machine-learning</a:t>
            </a:r>
            <a:endParaRPr lang="en-IN" dirty="0" smtClean="0"/>
          </a:p>
          <a:p>
            <a:r>
              <a:rPr lang="en-IN" dirty="0">
                <a:hlinkClick r:id="rId3"/>
              </a:rPr>
              <a:t>https://</a:t>
            </a:r>
            <a:r>
              <a:rPr lang="en-IN" dirty="0" smtClean="0">
                <a:hlinkClick r:id="rId3"/>
              </a:rPr>
              <a:t>link.springer.com/article/10.1007/s41060-021-00302-z</a:t>
            </a:r>
            <a:endParaRPr lang="en-IN" dirty="0" smtClean="0"/>
          </a:p>
          <a:p>
            <a:r>
              <a:rPr lang="en-IN" dirty="0">
                <a:hlinkClick r:id="rId4"/>
              </a:rPr>
              <a:t>https://</a:t>
            </a:r>
            <a:r>
              <a:rPr lang="en-IN" dirty="0" smtClean="0">
                <a:hlinkClick r:id="rId4"/>
              </a:rPr>
              <a:t>www.sciencedirect.com/science/article/pii/S1877050918318210</a:t>
            </a:r>
            <a:endParaRPr lang="en-IN" dirty="0" smtClean="0"/>
          </a:p>
          <a:p>
            <a:pPr marL="0" indent="0">
              <a:buNone/>
            </a:pPr>
            <a:endParaRPr lang="en-IN" dirty="0"/>
          </a:p>
        </p:txBody>
      </p:sp>
    </p:spTree>
    <p:extLst>
      <p:ext uri="{BB962C8B-B14F-4D97-AF65-F5344CB8AC3E}">
        <p14:creationId xmlns:p14="http://schemas.microsoft.com/office/powerpoint/2010/main" val="255297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INDEX </a:t>
            </a:r>
            <a:endParaRPr lang="en-IN" dirty="0"/>
          </a:p>
        </p:txBody>
      </p:sp>
      <p:sp>
        <p:nvSpPr>
          <p:cNvPr id="3" name="Content Placeholder 2"/>
          <p:cNvSpPr>
            <a:spLocks noGrp="1"/>
          </p:cNvSpPr>
          <p:nvPr>
            <p:ph sz="quarter" idx="1"/>
          </p:nvPr>
        </p:nvSpPr>
        <p:spPr/>
        <p:txBody>
          <a:bodyPr>
            <a:normAutofit fontScale="77500" lnSpcReduction="20000"/>
          </a:bodyPr>
          <a:lstStyle/>
          <a:p>
            <a:r>
              <a:rPr lang="en-US" sz="2800" dirty="0"/>
              <a:t>ABSTRACT</a:t>
            </a:r>
          </a:p>
          <a:p>
            <a:r>
              <a:rPr lang="en-US" sz="2800" dirty="0"/>
              <a:t>INTRODUCTION</a:t>
            </a:r>
          </a:p>
          <a:p>
            <a:r>
              <a:rPr lang="en-US" sz="2800" dirty="0"/>
              <a:t>EXISTING </a:t>
            </a:r>
            <a:r>
              <a:rPr lang="en-US" sz="2800" dirty="0" smtClean="0"/>
              <a:t>SYSTEM</a:t>
            </a:r>
          </a:p>
          <a:p>
            <a:r>
              <a:rPr lang="en-US" sz="2800" dirty="0" smtClean="0"/>
              <a:t>COLLECTING  DATA</a:t>
            </a:r>
            <a:endParaRPr lang="en-US" sz="2800" dirty="0"/>
          </a:p>
          <a:p>
            <a:r>
              <a:rPr lang="en-US" sz="2800" dirty="0"/>
              <a:t>PROBLEM STATEMENT</a:t>
            </a:r>
          </a:p>
          <a:p>
            <a:r>
              <a:rPr lang="en-US" sz="2800" dirty="0"/>
              <a:t>OBJECTIVE</a:t>
            </a:r>
          </a:p>
          <a:p>
            <a:r>
              <a:rPr lang="en-US" sz="2800" dirty="0"/>
              <a:t>NEED OF PROJECT</a:t>
            </a:r>
          </a:p>
          <a:p>
            <a:r>
              <a:rPr lang="en-US" sz="2800" dirty="0"/>
              <a:t>SOFTWARE REQUIREMENTS</a:t>
            </a:r>
          </a:p>
          <a:p>
            <a:r>
              <a:rPr lang="en-US" sz="2800" dirty="0"/>
              <a:t>HARDWARE REQUIREMENTS</a:t>
            </a:r>
          </a:p>
          <a:p>
            <a:r>
              <a:rPr lang="en-US" sz="2800" dirty="0"/>
              <a:t>BASIC WORKING OF SYSTEM</a:t>
            </a:r>
          </a:p>
          <a:p>
            <a:r>
              <a:rPr lang="en-US" sz="2800" dirty="0" smtClean="0"/>
              <a:t>FUTURE </a:t>
            </a:r>
            <a:r>
              <a:rPr lang="en-US" sz="2800" dirty="0"/>
              <a:t>SCOPE</a:t>
            </a:r>
          </a:p>
          <a:p>
            <a:r>
              <a:rPr lang="en-US" sz="2800" dirty="0"/>
              <a:t>REFERENCES</a:t>
            </a:r>
          </a:p>
          <a:p>
            <a:r>
              <a:rPr lang="en-US" sz="2800" dirty="0"/>
              <a:t>THE END</a:t>
            </a:r>
          </a:p>
          <a:p>
            <a:endParaRPr lang="en-IN" dirty="0"/>
          </a:p>
        </p:txBody>
      </p:sp>
    </p:spTree>
    <p:extLst>
      <p:ext uri="{BB962C8B-B14F-4D97-AF65-F5344CB8AC3E}">
        <p14:creationId xmlns:p14="http://schemas.microsoft.com/office/powerpoint/2010/main" val="1632462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67744" y="2636912"/>
            <a:ext cx="4740400" cy="1015663"/>
          </a:xfrm>
          <a:prstGeom prst="rect">
            <a:avLst/>
          </a:prstGeom>
          <a:noFill/>
        </p:spPr>
        <p:txBody>
          <a:bodyPr wrap="none" rtlCol="0">
            <a:spAutoFit/>
          </a:bodyPr>
          <a:lstStyle/>
          <a:p>
            <a:r>
              <a:rPr lang="en-IN" sz="6000" dirty="0" smtClean="0"/>
              <a:t>THANK YOU</a:t>
            </a:r>
            <a:endParaRPr lang="en-IN" sz="6000" dirty="0"/>
          </a:p>
        </p:txBody>
      </p:sp>
    </p:spTree>
    <p:extLst>
      <p:ext uri="{BB962C8B-B14F-4D97-AF65-F5344CB8AC3E}">
        <p14:creationId xmlns:p14="http://schemas.microsoft.com/office/powerpoint/2010/main" val="201743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ABSTRACT</a:t>
            </a:r>
            <a:endParaRPr lang="en-IN" dirty="0"/>
          </a:p>
        </p:txBody>
      </p:sp>
      <p:sp>
        <p:nvSpPr>
          <p:cNvPr id="3" name="Content Placeholder 2"/>
          <p:cNvSpPr>
            <a:spLocks noGrp="1"/>
          </p:cNvSpPr>
          <p:nvPr>
            <p:ph sz="quarter" idx="1"/>
          </p:nvPr>
        </p:nvSpPr>
        <p:spPr/>
        <p:txBody>
          <a:bodyPr>
            <a:normAutofit/>
          </a:bodyPr>
          <a:lstStyle/>
          <a:p>
            <a:r>
              <a:rPr lang="en-IN" sz="1600" dirty="0" smtClean="0"/>
              <a:t>As time flows, the amount of data especially text data increases exponentially.</a:t>
            </a:r>
          </a:p>
          <a:p>
            <a:r>
              <a:rPr lang="en-US" sz="1600" dirty="0" smtClean="0"/>
              <a:t>Though political</a:t>
            </a:r>
            <a:r>
              <a:rPr lang="en-US" sz="1600" dirty="0"/>
              <a:t>, economic, organizational, or even personal. </a:t>
            </a:r>
            <a:r>
              <a:rPr lang="en-US" sz="1600" dirty="0" smtClean="0"/>
              <a:t>This  discusses </a:t>
            </a:r>
            <a:r>
              <a:rPr lang="en-US" sz="1600" dirty="0"/>
              <a:t>the approach of natural language processing and machine </a:t>
            </a:r>
            <a:r>
              <a:rPr lang="en-US" sz="1600" dirty="0" smtClean="0"/>
              <a:t>learning.</a:t>
            </a:r>
          </a:p>
          <a:p>
            <a:r>
              <a:rPr lang="en-US" sz="1600" dirty="0"/>
              <a:t>The fake news on social media and various other media is wide spreading and is a matter of serious concern due to its ability to cause a lot of social and national damage with destructive impacts. A lot of research is already focused on detecting it</a:t>
            </a:r>
            <a:r>
              <a:rPr lang="en-US" sz="1600" dirty="0" smtClean="0"/>
              <a:t>.</a:t>
            </a:r>
          </a:p>
          <a:p>
            <a:r>
              <a:rPr lang="en-US" sz="1600" dirty="0"/>
              <a:t>Verifying the authenticity of news needs to have prime importance though a difficult task. This paper outlines a new approach for finding the genuineness of news content. </a:t>
            </a:r>
            <a:endParaRPr lang="en-US" sz="1600" dirty="0" smtClean="0"/>
          </a:p>
          <a:p>
            <a:r>
              <a:rPr lang="en-US" sz="1600" dirty="0" smtClean="0"/>
              <a:t>This </a:t>
            </a:r>
            <a:r>
              <a:rPr lang="en-US" sz="1600" dirty="0"/>
              <a:t>helps to eliminate the rumors from spreading through social platforms</a:t>
            </a:r>
            <a:r>
              <a:rPr lang="en-US" sz="1600" dirty="0" smtClean="0"/>
              <a:t>.</a:t>
            </a:r>
          </a:p>
          <a:p>
            <a:r>
              <a:rPr lang="en-US" sz="1600" dirty="0" smtClean="0"/>
              <a:t> </a:t>
            </a:r>
            <a:r>
              <a:rPr lang="en-US" sz="1600" dirty="0"/>
              <a:t>By using the web scraping method, we assemble the news content related to the news posted for checking.</a:t>
            </a:r>
            <a:endParaRPr lang="en-IN" sz="1600" dirty="0" smtClean="0"/>
          </a:p>
        </p:txBody>
      </p:sp>
    </p:spTree>
    <p:extLst>
      <p:ext uri="{BB962C8B-B14F-4D97-AF65-F5344CB8AC3E}">
        <p14:creationId xmlns:p14="http://schemas.microsoft.com/office/powerpoint/2010/main" val="80536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sz="quarter" idx="1"/>
          </p:nvPr>
        </p:nvSpPr>
        <p:spPr/>
        <p:txBody>
          <a:bodyPr>
            <a:normAutofit/>
          </a:bodyPr>
          <a:lstStyle/>
          <a:p>
            <a:r>
              <a:rPr lang="en-US" sz="1600" b="1" dirty="0"/>
              <a:t>Fake News </a:t>
            </a:r>
            <a:r>
              <a:rPr lang="en-US" sz="1600" b="1" dirty="0" smtClean="0"/>
              <a:t>Prediction</a:t>
            </a:r>
            <a:r>
              <a:rPr lang="en-US" sz="1600" dirty="0"/>
              <a:t> is a natural language processing task that involves identifying and classifying news articles or other types of text as real or fake. </a:t>
            </a:r>
            <a:endParaRPr lang="en-US" sz="1600" dirty="0" smtClean="0"/>
          </a:p>
          <a:p>
            <a:r>
              <a:rPr lang="en-US" sz="1600" dirty="0" smtClean="0"/>
              <a:t>The </a:t>
            </a:r>
            <a:r>
              <a:rPr lang="en-US" sz="1600" dirty="0"/>
              <a:t>goal of fake news detection is to develop algorithms that can automatically identify and flag fake news articles, which can be used to combat misinformation and promote the dissemination of accurate information</a:t>
            </a:r>
            <a:r>
              <a:rPr lang="en-US" sz="1600" dirty="0" smtClean="0"/>
              <a:t>.</a:t>
            </a:r>
          </a:p>
          <a:p>
            <a:r>
              <a:rPr lang="en-US" sz="1600" dirty="0"/>
              <a:t>Fake news, information bubbles, news manipulation and the lack of trust in the media are growing problems within our society. </a:t>
            </a:r>
            <a:endParaRPr lang="en-US" sz="1600" dirty="0" smtClean="0"/>
          </a:p>
          <a:p>
            <a:r>
              <a:rPr lang="en-US" sz="1600" dirty="0" smtClean="0"/>
              <a:t> </a:t>
            </a:r>
            <a:r>
              <a:rPr lang="en-US" sz="1600" dirty="0"/>
              <a:t>However, in order to start addressing this problem, an </a:t>
            </a:r>
            <a:r>
              <a:rPr lang="en-US" sz="1600" dirty="0" err="1"/>
              <a:t>indepth</a:t>
            </a:r>
            <a:r>
              <a:rPr lang="en-US" sz="1600" dirty="0"/>
              <a:t> understanding of fake news and its origins is required</a:t>
            </a:r>
            <a:r>
              <a:rPr lang="en-US" sz="1600" dirty="0" smtClean="0"/>
              <a:t>.</a:t>
            </a:r>
          </a:p>
          <a:p>
            <a:r>
              <a:rPr lang="en-US" sz="1600" dirty="0" smtClean="0"/>
              <a:t> </a:t>
            </a:r>
            <a:r>
              <a:rPr lang="en-US" sz="1600" dirty="0"/>
              <a:t>Only then one can look into the different techniques and fields of machine learning (ML), natural language processing (NLP) and artificial intelligence (AI) that could help us fight this situation</a:t>
            </a:r>
            <a:r>
              <a:rPr lang="en-US" sz="1600" dirty="0" smtClean="0"/>
              <a:t>. </a:t>
            </a:r>
          </a:p>
          <a:p>
            <a:r>
              <a:rPr lang="en-US" sz="1600" dirty="0" smtClean="0"/>
              <a:t>“</a:t>
            </a:r>
            <a:r>
              <a:rPr lang="en-US" sz="1600" dirty="0"/>
              <a:t>Fake news” has been used in a multitude of ways in the last half a year and multiple definitions have been given. </a:t>
            </a:r>
            <a:endParaRPr lang="en-US" sz="1600" dirty="0" smtClean="0"/>
          </a:p>
          <a:p>
            <a:r>
              <a:rPr lang="en-US" sz="1600" dirty="0"/>
              <a:t>Despite all these shortcomings, several entities have tried to categorize fake news in different manners. </a:t>
            </a:r>
            <a:endParaRPr lang="en-IN" sz="1600" dirty="0"/>
          </a:p>
        </p:txBody>
      </p:sp>
    </p:spTree>
    <p:extLst>
      <p:ext uri="{BB962C8B-B14F-4D97-AF65-F5344CB8AC3E}">
        <p14:creationId xmlns:p14="http://schemas.microsoft.com/office/powerpoint/2010/main" val="58510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sz="quarter" idx="1"/>
          </p:nvPr>
        </p:nvSpPr>
        <p:spPr/>
        <p:txBody>
          <a:bodyPr>
            <a:normAutofit lnSpcReduction="10000"/>
          </a:bodyPr>
          <a:lstStyle/>
          <a:p>
            <a:r>
              <a:rPr lang="en-US" sz="2000" dirty="0"/>
              <a:t>These days’ fake news is creating different issues from sarcastic articles to a fabricated news and plan government propaganda in some outlets. </a:t>
            </a:r>
            <a:endParaRPr lang="en-US" sz="2000" dirty="0" smtClean="0"/>
          </a:p>
          <a:p>
            <a:r>
              <a:rPr lang="en-US" sz="2000" dirty="0" smtClean="0"/>
              <a:t>Fake </a:t>
            </a:r>
            <a:r>
              <a:rPr lang="en-US" sz="2000" dirty="0"/>
              <a:t>news and lack of trust in the media are growing problems with huge ramifications in our society. </a:t>
            </a:r>
            <a:endParaRPr lang="en-US" sz="2000" dirty="0" smtClean="0"/>
          </a:p>
          <a:p>
            <a:r>
              <a:rPr lang="en-US" sz="2000" dirty="0" smtClean="0"/>
              <a:t>Obviously</a:t>
            </a:r>
            <a:r>
              <a:rPr lang="en-US" sz="2000" dirty="0"/>
              <a:t>, a purposely misleading story is “fake news “  but lately blathering social media’s discourse is changing its definition. </a:t>
            </a:r>
            <a:endParaRPr lang="en-US" sz="2000" dirty="0" smtClean="0"/>
          </a:p>
          <a:p>
            <a:r>
              <a:rPr lang="en-US" sz="2000" dirty="0" smtClean="0"/>
              <a:t>Some </a:t>
            </a:r>
            <a:r>
              <a:rPr lang="en-US" sz="2000" dirty="0"/>
              <a:t>of them now use the term to dismiss the facts counter to their preferred viewpoints</a:t>
            </a:r>
            <a:r>
              <a:rPr lang="en-US" b="1" dirty="0" smtClean="0"/>
              <a:t>.</a:t>
            </a:r>
          </a:p>
          <a:p>
            <a:r>
              <a:rPr lang="en-US" sz="2200" dirty="0" smtClean="0"/>
              <a:t>Facebook </a:t>
            </a:r>
            <a:r>
              <a:rPr lang="en-US" sz="2200" dirty="0"/>
              <a:t>has been at the epicenter of much critique following media attention</a:t>
            </a:r>
            <a:r>
              <a:rPr lang="en-US" sz="2200" dirty="0" smtClean="0"/>
              <a:t>.</a:t>
            </a:r>
          </a:p>
          <a:p>
            <a:r>
              <a:rPr lang="en-US" sz="2200" dirty="0" smtClean="0"/>
              <a:t> </a:t>
            </a:r>
            <a:r>
              <a:rPr lang="en-US" sz="2200" dirty="0"/>
              <a:t>They have already implemented a feature to flag fake news on the site when a user </a:t>
            </a:r>
            <a:r>
              <a:rPr lang="en-US" sz="2200" dirty="0" err="1"/>
              <a:t>sees’s</a:t>
            </a:r>
            <a:r>
              <a:rPr lang="en-US" sz="2200" dirty="0"/>
              <a:t> it ; they have also said publicly they are working on to </a:t>
            </a:r>
            <a:r>
              <a:rPr lang="en-US" sz="2200" dirty="0" err="1"/>
              <a:t>to</a:t>
            </a:r>
            <a:r>
              <a:rPr lang="en-US" sz="2200" dirty="0"/>
              <a:t> distinguish these articles </a:t>
            </a:r>
            <a:r>
              <a:rPr lang="en-US" sz="2200" i="1" dirty="0"/>
              <a:t> </a:t>
            </a:r>
            <a:r>
              <a:rPr lang="en-US" sz="2200" i="1" dirty="0" smtClean="0"/>
              <a:t>in </a:t>
            </a:r>
            <a:r>
              <a:rPr lang="en-US" sz="2200" dirty="0" smtClean="0"/>
              <a:t>an </a:t>
            </a:r>
            <a:r>
              <a:rPr lang="en-US" sz="2200" dirty="0"/>
              <a:t>automated way.  </a:t>
            </a:r>
            <a:endParaRPr lang="en-IN" sz="2200" dirty="0"/>
          </a:p>
        </p:txBody>
      </p:sp>
    </p:spTree>
    <p:extLst>
      <p:ext uri="{BB962C8B-B14F-4D97-AF65-F5344CB8AC3E}">
        <p14:creationId xmlns:p14="http://schemas.microsoft.com/office/powerpoint/2010/main" val="489858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COLLECTING DATA</a:t>
            </a:r>
            <a:endParaRPr lang="en-IN" dirty="0"/>
          </a:p>
        </p:txBody>
      </p:sp>
      <p:sp>
        <p:nvSpPr>
          <p:cNvPr id="3" name="Content Placeholder 2"/>
          <p:cNvSpPr>
            <a:spLocks noGrp="1"/>
          </p:cNvSpPr>
          <p:nvPr>
            <p:ph sz="quarter" idx="1"/>
          </p:nvPr>
        </p:nvSpPr>
        <p:spPr/>
        <p:txBody>
          <a:bodyPr>
            <a:normAutofit/>
          </a:bodyPr>
          <a:lstStyle/>
          <a:p>
            <a:r>
              <a:rPr lang="en-US" sz="2000" dirty="0"/>
              <a:t>So, there must be two parts to the data-acquisition process, “fake news” and  “real news”. </a:t>
            </a:r>
            <a:endParaRPr lang="en-US" sz="2000" dirty="0" smtClean="0"/>
          </a:p>
          <a:p>
            <a:r>
              <a:rPr lang="en-US" sz="2000" dirty="0" smtClean="0"/>
              <a:t>Collecting </a:t>
            </a:r>
            <a:r>
              <a:rPr lang="en-US" sz="2000" dirty="0"/>
              <a:t>the fake news was easy as </a:t>
            </a:r>
            <a:r>
              <a:rPr lang="en-US" sz="2000" dirty="0" err="1" smtClean="0"/>
              <a:t>Kaggle</a:t>
            </a:r>
            <a:r>
              <a:rPr lang="en-US" sz="2000" dirty="0" smtClean="0"/>
              <a:t>  </a:t>
            </a:r>
            <a:r>
              <a:rPr lang="en-US" sz="2000" dirty="0"/>
              <a:t>released a fake news dataset consisting of 13,000 articles published during the 2016 election cycle. Now the later part is very difficult. </a:t>
            </a:r>
            <a:endParaRPr lang="en-US" sz="2000" dirty="0" smtClean="0"/>
          </a:p>
          <a:p>
            <a:r>
              <a:rPr lang="en-US" sz="2000" dirty="0" smtClean="0"/>
              <a:t>That </a:t>
            </a:r>
            <a:r>
              <a:rPr lang="en-US" sz="2000" dirty="0"/>
              <a:t>is to get the real news for the fake news dataset</a:t>
            </a:r>
            <a:r>
              <a:rPr lang="en-US" sz="2000" dirty="0" smtClean="0"/>
              <a:t>.</a:t>
            </a:r>
          </a:p>
          <a:p>
            <a:r>
              <a:rPr lang="en-US" sz="2000" dirty="0" smtClean="0"/>
              <a:t> </a:t>
            </a:r>
            <a:r>
              <a:rPr lang="en-US" sz="2000" dirty="0"/>
              <a:t>It requires huge work around many Sites because it was the only way to do web scraping thousands of articles from numerous websites. </a:t>
            </a:r>
            <a:endParaRPr lang="en-US" sz="2000" dirty="0" smtClean="0"/>
          </a:p>
          <a:p>
            <a:r>
              <a:rPr lang="en-US" sz="2000" dirty="0" smtClean="0"/>
              <a:t>With </a:t>
            </a:r>
            <a:r>
              <a:rPr lang="en-US" sz="2000" dirty="0"/>
              <a:t>the help of web scraping a total of 5279 articles, real news dataset was generated, mostly from media organizations (New York Times, WSJ, Bloomberg, NPR, </a:t>
            </a:r>
            <a:r>
              <a:rPr lang="en-US" sz="2000" dirty="0" smtClean="0"/>
              <a:t> Guardian , Times of India , Bombay Times ) </a:t>
            </a:r>
            <a:r>
              <a:rPr lang="en-US" sz="2000" dirty="0"/>
              <a:t>which were published around 2015 – 2016.</a:t>
            </a:r>
            <a:endParaRPr lang="en-IN" sz="2000" dirty="0"/>
          </a:p>
        </p:txBody>
      </p:sp>
    </p:spTree>
    <p:extLst>
      <p:ext uri="{BB962C8B-B14F-4D97-AF65-F5344CB8AC3E}">
        <p14:creationId xmlns:p14="http://schemas.microsoft.com/office/powerpoint/2010/main" val="209308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EXISTING SYSTEM</a:t>
            </a:r>
            <a:endParaRPr lang="en-IN" dirty="0"/>
          </a:p>
        </p:txBody>
      </p:sp>
      <p:sp>
        <p:nvSpPr>
          <p:cNvPr id="3" name="Content Placeholder 2"/>
          <p:cNvSpPr>
            <a:spLocks noGrp="1"/>
          </p:cNvSpPr>
          <p:nvPr>
            <p:ph sz="quarter" idx="1"/>
          </p:nvPr>
        </p:nvSpPr>
        <p:spPr/>
        <p:txBody>
          <a:bodyPr>
            <a:normAutofit/>
          </a:bodyPr>
          <a:lstStyle/>
          <a:p>
            <a:r>
              <a:rPr lang="en-US" sz="2000" dirty="0"/>
              <a:t>After analyzing the necessities of the task to be performed, the next step is to analyze the problem and understand its context. </a:t>
            </a:r>
          </a:p>
          <a:p>
            <a:r>
              <a:rPr lang="en-US" sz="2000" dirty="0"/>
              <a:t>Understanding the properties and necessities of a new system is more difficult and requires creative thinking and understanding of existing running system. </a:t>
            </a:r>
          </a:p>
          <a:p>
            <a:r>
              <a:rPr lang="en-US" sz="2000" dirty="0"/>
              <a:t>Existing system is manually, so it increases the chances of errors</a:t>
            </a:r>
          </a:p>
          <a:p>
            <a:r>
              <a:rPr lang="en-US" sz="2000" dirty="0"/>
              <a:t>Consumes large volume of pare work.</a:t>
            </a:r>
            <a:endParaRPr lang="en-IN" sz="2000" dirty="0"/>
          </a:p>
          <a:p>
            <a:r>
              <a:rPr lang="en-US" sz="2000" dirty="0"/>
              <a:t>Immediate response to the query’s is difficult.</a:t>
            </a:r>
          </a:p>
          <a:p>
            <a:r>
              <a:rPr lang="en-US" sz="2000" dirty="0"/>
              <a:t>More stationary use so they are expensive</a:t>
            </a:r>
            <a:endParaRPr lang="en-IN" sz="2000" dirty="0"/>
          </a:p>
          <a:p>
            <a:endParaRPr lang="en-IN" sz="2000" dirty="0"/>
          </a:p>
        </p:txBody>
      </p:sp>
    </p:spTree>
    <p:extLst>
      <p:ext uri="{BB962C8B-B14F-4D97-AF65-F5344CB8AC3E}">
        <p14:creationId xmlns:p14="http://schemas.microsoft.com/office/powerpoint/2010/main" val="288320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STATEMENT</a:t>
            </a:r>
            <a:endParaRPr lang="en-IN" dirty="0"/>
          </a:p>
        </p:txBody>
      </p:sp>
      <p:sp>
        <p:nvSpPr>
          <p:cNvPr id="3" name="Content Placeholder 2"/>
          <p:cNvSpPr>
            <a:spLocks noGrp="1"/>
          </p:cNvSpPr>
          <p:nvPr>
            <p:ph sz="quarter" idx="1"/>
          </p:nvPr>
        </p:nvSpPr>
        <p:spPr/>
        <p:txBody>
          <a:bodyPr>
            <a:normAutofit fontScale="92500"/>
          </a:bodyPr>
          <a:lstStyle/>
          <a:p>
            <a:r>
              <a:rPr lang="en-US" sz="2000" dirty="0"/>
              <a:t>A major challenge in fake news detection is to detect it in the early phase. </a:t>
            </a:r>
            <a:endParaRPr lang="en-US" sz="2000" dirty="0" smtClean="0"/>
          </a:p>
          <a:p>
            <a:r>
              <a:rPr lang="en-US" sz="2000" dirty="0" smtClean="0"/>
              <a:t>Another </a:t>
            </a:r>
            <a:r>
              <a:rPr lang="en-US" sz="2000" dirty="0"/>
              <a:t>challenge in fake news detection is the unavailability or the shortage of </a:t>
            </a:r>
            <a:r>
              <a:rPr lang="en-US" sz="2000" dirty="0" err="1" smtClean="0"/>
              <a:t>labelled</a:t>
            </a:r>
            <a:r>
              <a:rPr lang="en-US" sz="2000" dirty="0" smtClean="0"/>
              <a:t>  </a:t>
            </a:r>
            <a:r>
              <a:rPr lang="en-US" sz="2000" dirty="0"/>
              <a:t>data for training the detection models</a:t>
            </a:r>
            <a:r>
              <a:rPr lang="en-US" sz="2000" dirty="0" smtClean="0"/>
              <a:t>.</a:t>
            </a:r>
          </a:p>
          <a:p>
            <a:r>
              <a:rPr lang="en-US" sz="2000" dirty="0" smtClean="0"/>
              <a:t> </a:t>
            </a:r>
            <a:r>
              <a:rPr lang="en-US" sz="2000" dirty="0"/>
              <a:t>We propose a novel fake news detection framework that can address these </a:t>
            </a:r>
            <a:r>
              <a:rPr lang="en-US" sz="2000" dirty="0" smtClean="0"/>
              <a:t>challenges.</a:t>
            </a:r>
          </a:p>
          <a:p>
            <a:r>
              <a:rPr lang="en-US" sz="2000" dirty="0" smtClean="0"/>
              <a:t>It helps us to detect fake news really easily.</a:t>
            </a:r>
          </a:p>
          <a:p>
            <a:r>
              <a:rPr lang="en-US" sz="2000" dirty="0"/>
              <a:t>Often sensational news is created and spread through social media to achieve intended end. </a:t>
            </a:r>
            <a:endParaRPr lang="en-US" sz="2000" dirty="0" smtClean="0"/>
          </a:p>
          <a:p>
            <a:r>
              <a:rPr lang="en-US" sz="2000" dirty="0" smtClean="0"/>
              <a:t>On </a:t>
            </a:r>
            <a:r>
              <a:rPr lang="en-US" sz="2000" dirty="0"/>
              <a:t>the other hand, it may also involve narration of a true fact however being deliberately exaggerated. </a:t>
            </a:r>
            <a:endParaRPr lang="en-US" sz="2000" dirty="0" smtClean="0"/>
          </a:p>
          <a:p>
            <a:r>
              <a:rPr lang="en-US" sz="2000" dirty="0" smtClean="0"/>
              <a:t>This </a:t>
            </a:r>
            <a:r>
              <a:rPr lang="en-US" sz="2000" dirty="0"/>
              <a:t>may also affect the affect the importance of serious news media. The problem is to identify the authenticity of the news and online content. </a:t>
            </a:r>
            <a:endParaRPr lang="en-US" sz="2000" dirty="0" smtClean="0"/>
          </a:p>
          <a:p>
            <a:r>
              <a:rPr lang="en-US" sz="2000" dirty="0" smtClean="0"/>
              <a:t>Equally </a:t>
            </a:r>
            <a:r>
              <a:rPr lang="en-US" sz="2000" dirty="0"/>
              <a:t>important problem is to identify the bots involved in spreading false news </a:t>
            </a:r>
            <a:r>
              <a:rPr lang="en-US" sz="2000" dirty="0" smtClean="0"/>
              <a:t>.</a:t>
            </a:r>
            <a:endParaRPr lang="en-IN" sz="2000" dirty="0"/>
          </a:p>
        </p:txBody>
      </p:sp>
    </p:spTree>
    <p:extLst>
      <p:ext uri="{BB962C8B-B14F-4D97-AF65-F5344CB8AC3E}">
        <p14:creationId xmlns:p14="http://schemas.microsoft.com/office/powerpoint/2010/main" val="102855602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222</TotalTime>
  <Words>1204</Words>
  <Application>Microsoft Office PowerPoint</Application>
  <PresentationFormat>On-screen Show (4:3)</PresentationFormat>
  <Paragraphs>126</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Civic</vt:lpstr>
      <vt:lpstr>PowerPoint Presentation</vt:lpstr>
      <vt:lpstr>PowerPoint Presentation</vt:lpstr>
      <vt:lpstr>INDEX </vt:lpstr>
      <vt:lpstr>ABSTRACT</vt:lpstr>
      <vt:lpstr>INTRODUCTION</vt:lpstr>
      <vt:lpstr>INTRODUCTION</vt:lpstr>
      <vt:lpstr> COLLECTING DATA</vt:lpstr>
      <vt:lpstr>EXISTING SYSTEM</vt:lpstr>
      <vt:lpstr>PROBLEM STATEMENT</vt:lpstr>
      <vt:lpstr>OBJECTIVE</vt:lpstr>
      <vt:lpstr>NEED OF PROJECT</vt:lpstr>
      <vt:lpstr>SOFTWARE REQUIREMENTS</vt:lpstr>
      <vt:lpstr>HARDWARE REQUIEMENTS</vt:lpstr>
      <vt:lpstr>BASIC WORKING</vt:lpstr>
      <vt:lpstr>WORKING</vt:lpstr>
      <vt:lpstr>FIRST SEARCH</vt:lpstr>
      <vt:lpstr>SECOND AND THIRD 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14</cp:revision>
  <dcterms:created xsi:type="dcterms:W3CDTF">2023-03-30T12:42:22Z</dcterms:created>
  <dcterms:modified xsi:type="dcterms:W3CDTF">2023-04-12T15:05:09Z</dcterms:modified>
</cp:coreProperties>
</file>